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sldIdLst>
    <p:sldId id="256" r:id="rId2"/>
    <p:sldId id="282" r:id="rId3"/>
    <p:sldId id="30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4" r:id="rId23"/>
    <p:sldId id="306" r:id="rId24"/>
    <p:sldId id="305" r:id="rId25"/>
    <p:sldId id="302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CC"/>
    <a:srgbClr val="47ADEB"/>
    <a:srgbClr val="E65E54"/>
    <a:srgbClr val="F6C4C0"/>
    <a:srgbClr val="333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0" autoAdjust="0"/>
  </p:normalViewPr>
  <p:slideViewPr>
    <p:cSldViewPr snapToGrid="0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D2739A-8C2C-4401-959C-4E36389C32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D2739A-8C2C-4401-959C-4E36389C32C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</p:grpSp>
      <p:sp>
        <p:nvSpPr>
          <p:cNvPr id="860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60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72110-3F09-46EA-A1C3-5F491FC0B6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BF62A-EA8E-40AE-AD1E-3C23CF2865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6B406-032E-4AF5-8205-E3D4C24749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A14-0250-4D83-BEA5-958A9920E5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9DAF4-DF52-492F-B191-854A23D048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68126-1F12-4A8B-B28F-4DCC80ACF2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042C-3F4D-4C53-BED7-A62438A7AE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776A4-6DFC-42EE-8481-431C835D6A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E0632-2637-47F4-854D-AC2DDCB59A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0CAA-395A-444B-9CC6-2D85FA7035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C7ECA-0709-4E7B-8089-2EE0FEEC0F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1D0B8-CF86-4201-9C2B-FCD4AC195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49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49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50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50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50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50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</p:grpSp>
      <p:sp>
        <p:nvSpPr>
          <p:cNvPr id="850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850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850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21330CB-ABE6-475B-B42C-666D7D6FE2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gif"/><Relationship Id="rId7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gif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4.jpe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5.png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7.png"/><Relationship Id="rId4" Type="http://schemas.openxmlformats.org/officeDocument/2006/relationships/hyperlink" Target="http://www.ecolabels.fr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8.png"/><Relationship Id="rId4" Type="http://schemas.openxmlformats.org/officeDocument/2006/relationships/hyperlink" Target="http://ec.europa.eu/environment/ecolabel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9.png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2.gif"/><Relationship Id="rId21" Type="http://schemas.openxmlformats.org/officeDocument/2006/relationships/slide" Target="slide20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6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image" Target="../media/image3.gif"/><Relationship Id="rId15" Type="http://schemas.openxmlformats.org/officeDocument/2006/relationships/slide" Target="slide14.xml"/><Relationship Id="rId10" Type="http://schemas.openxmlformats.org/officeDocument/2006/relationships/slide" Target="slide8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7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gi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gi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gif"/><Relationship Id="rId7" Type="http://schemas.openxmlformats.org/officeDocument/2006/relationships/slide" Target="slide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5.png"/><Relationship Id="rId5" Type="http://schemas.openxmlformats.org/officeDocument/2006/relationships/slide" Target="slide8.xml"/><Relationship Id="rId10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3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gif"/><Relationship Id="rId7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image" Target="../media/image3.gif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0200"/>
            <a:ext cx="9144000" cy="1665288"/>
          </a:xfrm>
        </p:spPr>
        <p:txBody>
          <a:bodyPr/>
          <a:lstStyle/>
          <a:p>
            <a:pPr lvl="0" eaLnBrk="1" hangingPunct="1">
              <a:defRPr/>
            </a:pPr>
            <a:r>
              <a:rPr lang="fr-FR" dirty="0"/>
              <a:t> </a:t>
            </a:r>
            <a:r>
              <a:rPr lang="fr-FR" sz="6000" dirty="0"/>
              <a:t>NORMES </a:t>
            </a:r>
            <a:br>
              <a:rPr lang="fr-FR" sz="6000" dirty="0"/>
            </a:br>
            <a:r>
              <a:rPr lang="fr-FR" dirty="0"/>
              <a:t>et</a:t>
            </a:r>
            <a:br>
              <a:rPr lang="fr-FR" dirty="0"/>
            </a:br>
            <a:r>
              <a:rPr lang="fr-FR" dirty="0"/>
              <a:t>DEVELOPPEMENT DURABLE</a:t>
            </a:r>
            <a:endParaRPr lang="fr-FR" sz="6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4018" y="2643994"/>
            <a:ext cx="2662327" cy="266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>
                <a:latin typeface="Arial" pitchFamily="34" charset="0"/>
                <a:cs typeface="Arial" pitchFamily="34" charset="0"/>
              </a:rPr>
              <a:t>E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nergy</a:t>
            </a:r>
            <a:r>
              <a:rPr lang="fr-FR" dirty="0">
                <a:latin typeface="Arial" pitchFamily="34" charset="0"/>
                <a:cs typeface="Arial" pitchFamily="34" charset="0"/>
              </a:rPr>
              <a:t>-</a:t>
            </a:r>
            <a:r>
              <a:rPr lang="fr-FR" b="1" dirty="0" err="1">
                <a:latin typeface="Arial" pitchFamily="34" charset="0"/>
                <a:cs typeface="Arial" pitchFamily="34" charset="0"/>
              </a:rPr>
              <a:t>U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sing</a:t>
            </a: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roducts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roduits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U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tilisant</a:t>
            </a:r>
            <a:r>
              <a:rPr lang="en-US" dirty="0">
                <a:latin typeface="Arial" pitchFamily="34" charset="0"/>
                <a:cs typeface="Arial" pitchFamily="34" charset="0"/>
              </a:rPr>
              <a:t> de l’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 É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nergie</a:t>
            </a:r>
            <a:endParaRPr lang="fr-FR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Objectifs :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Réduire la consommation des appareils électriques et électroniques grâce à une meilleure conception (éco-conception).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Amélioration des performances environnementales du produit tout au long de son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cycle de vie</a:t>
            </a:r>
            <a:r>
              <a:rPr lang="fr-FR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Fait partie du marquage CE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Votée en 2007, appliquée en 2008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DIRECTIVES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10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 directive EUP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4610" y="2867082"/>
            <a:ext cx="862673" cy="83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705" y="5297727"/>
            <a:ext cx="882843" cy="69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0488" y="1199883"/>
            <a:ext cx="772409" cy="12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Objectifs :</a:t>
            </a:r>
          </a:p>
          <a:p>
            <a:pPr lvl="1" algn="just">
              <a:buBlip>
                <a:blip r:embed="rId4"/>
              </a:buBlip>
            </a:pPr>
            <a:r>
              <a:rPr lang="fr-FR" dirty="0"/>
              <a:t> </a:t>
            </a:r>
            <a:r>
              <a:rPr lang="fr-FR" dirty="0">
                <a:latin typeface="Arial" pitchFamily="34" charset="0"/>
                <a:cs typeface="Arial" pitchFamily="34" charset="0"/>
              </a:rPr>
              <a:t>Réduire la nocivité des déchets (mercure, cadmium, plomb). 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Encourager la collecte et le recyclage. </a:t>
            </a: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Contraintes :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Limitation des substances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Exigence d’étiquetage des batteries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Exigences d’information pour les utilisateurs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Exigence pour un retrait plus aisé des batteries de l’équipement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Votée en 2006, appliquée en 2008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DIRECTIVES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11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 directive relative</a:t>
            </a:r>
            <a:r>
              <a:rPr kumimoji="0" lang="fr-FR" sz="2400" b="0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aux batteries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5326" y="3599899"/>
            <a:ext cx="1544161" cy="1158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50444" y="1221920"/>
            <a:ext cx="1402780" cy="131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720749" y="2927346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42942" y="2428872"/>
            <a:ext cx="6786578" cy="571500"/>
          </a:xfrm>
        </p:spPr>
        <p:txBody>
          <a:bodyPr/>
          <a:lstStyle/>
          <a:p>
            <a:pPr algn="l"/>
            <a:r>
              <a:rPr lang="fr-FR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Règlements</a:t>
            </a:r>
          </a:p>
        </p:txBody>
      </p:sp>
      <p:pic>
        <p:nvPicPr>
          <p:cNvPr id="4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dirty="0">
                <a:latin typeface="Arial" pitchFamily="34" charset="0"/>
                <a:cs typeface="Arial" pitchFamily="34" charset="0"/>
              </a:rPr>
              <a:t>egistration,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>
                <a:latin typeface="Arial" pitchFamily="34" charset="0"/>
                <a:cs typeface="Arial" pitchFamily="34" charset="0"/>
              </a:rPr>
              <a:t>valuation and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A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uthorisation</a:t>
            </a:r>
            <a:r>
              <a:rPr lang="en-US" dirty="0">
                <a:latin typeface="Arial" pitchFamily="34" charset="0"/>
                <a:cs typeface="Arial" pitchFamily="34" charset="0"/>
              </a:rPr>
              <a:t> of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dirty="0">
                <a:latin typeface="Arial" pitchFamily="34" charset="0"/>
                <a:cs typeface="Arial" pitchFamily="34" charset="0"/>
              </a:rPr>
              <a:t>hemicals</a:t>
            </a: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Enregistrement, évaluation et autorisation des produits chimiques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Objectifs :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Protéger la santé humaine et l'environnement contre les risques inhérents aux produits chimiques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Votée en 2006, appliquée en 2007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RÈGLEMENTS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13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 règlement REACH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7296" y="1512307"/>
            <a:ext cx="1328500" cy="87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53785" y="4416725"/>
            <a:ext cx="1317416" cy="186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720749" y="2927346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42942" y="2428872"/>
            <a:ext cx="6786578" cy="571500"/>
          </a:xfrm>
        </p:spPr>
        <p:txBody>
          <a:bodyPr/>
          <a:lstStyle/>
          <a:p>
            <a:pPr algn="l"/>
            <a:r>
              <a:rPr lang="fr-FR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éco-labels</a:t>
            </a:r>
          </a:p>
        </p:txBody>
      </p:sp>
      <p:pic>
        <p:nvPicPr>
          <p:cNvPr id="4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Ce label atteste de la conformité des produits ou services aux exigences ayant trait à la qualité d’usage et la qualité environnementale des produits. </a:t>
            </a: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Il existe 50 catégories de produits ou services susceptibles d'être labellisés, dans 13 domaines : ameublement, appareils électriques, bricolage, bureautique, habillement, etc.</a:t>
            </a: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Pour chaque catégorie, il existe une règle de certification disponible au grand public, téléchargeable sur le site </a:t>
            </a:r>
            <a:r>
              <a:rPr lang="fr-FR" dirty="0">
                <a:latin typeface="Arial" pitchFamily="34" charset="0"/>
                <a:cs typeface="Arial" pitchFamily="34" charset="0"/>
                <a:hlinkClick r:id="rId4"/>
              </a:rPr>
              <a:t>www.ecolabels.fr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L'écolabel est délivré par l'AFNOR, et peut être perdu à tout moment.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ÉCO-LABELS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15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NF environnement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9107" y="1391536"/>
            <a:ext cx="1716551" cy="109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Ce label est basé sur le même principe que le label NF environnement mais il couvre d'autres domaines de produits (19 domaines répartis dans 31 catégories). </a:t>
            </a: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Les critères de labellisation sont téléchargeables sur le site :</a:t>
            </a:r>
          </a:p>
          <a:p>
            <a:pPr lvl="1" algn="just"/>
            <a:r>
              <a:rPr lang="fr-FR" dirty="0">
                <a:latin typeface="Arial" pitchFamily="34" charset="0"/>
                <a:cs typeface="Arial" pitchFamily="34" charset="0"/>
                <a:hlinkClick r:id="rId4"/>
              </a:rPr>
              <a:t>http://ec.europa.eu/environment/ecolabel/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La délivrance de l'écolabel Européen est délégué à une entreprise nationale, l'AFNOR pour la France.</a:t>
            </a: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ÉCO-LABELS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16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EU Ecolabel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47348" y="1201756"/>
            <a:ext cx="1363005" cy="136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720749" y="2927346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42942" y="2428872"/>
            <a:ext cx="6786578" cy="571500"/>
          </a:xfrm>
        </p:spPr>
        <p:txBody>
          <a:bodyPr/>
          <a:lstStyle/>
          <a:p>
            <a:pPr algn="l"/>
            <a:r>
              <a:rPr lang="fr-FR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Normes</a:t>
            </a:r>
          </a:p>
        </p:txBody>
      </p:sp>
      <p:pic>
        <p:nvPicPr>
          <p:cNvPr id="4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Mettre en place une organisation au sein d'une organisation (entreprise, association, établissement scolaire) permettant de :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Faire un état des lieux des pratiques environnementales de cette organisation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Améliorer de façon continue la prévention contre la pollution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Définir les responsabilités au sein de l'organisation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NORMES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18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ISO 14001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5621" y="1132745"/>
            <a:ext cx="1423359" cy="136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Défini un vocabulaire et des procédures uniques pour définir :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Les phases du cycle de vie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La méthodologie d'analyse de cycle de vie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Les notions et objets employés dans l'analyse du cycle de vie.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NORMES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19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ISO 14040</a:t>
            </a:r>
          </a:p>
        </p:txBody>
      </p:sp>
      <p:pic>
        <p:nvPicPr>
          <p:cNvPr id="9" name="Picture 2" descr="C:\Documents and Settings\david\Bureau\Image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95621" y="1132745"/>
            <a:ext cx="1423359" cy="136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268926" y="2104917"/>
            <a:ext cx="371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4" action="ppaction://hlinksldjump"/>
              </a:rPr>
              <a:t>Définitions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6" action="ppaction://hlinksldjump"/>
              </a:rPr>
              <a:t>Directive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7" action="ppaction://hlinksldjump"/>
              </a:rPr>
              <a:t>Règlement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8" action="ppaction://hlinksldjump"/>
              </a:rPr>
              <a:t>Label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9" action="ppaction://hlinksldjump"/>
              </a:rPr>
              <a:t>Les directives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0" action="ppaction://hlinksldjump"/>
              </a:rPr>
              <a:t>RoHS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1" action="ppaction://hlinksldjump"/>
              </a:rPr>
              <a:t>DEEE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2" action="ppaction://hlinksldjump"/>
              </a:rPr>
              <a:t>EUP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3" action="ppaction://hlinksldjump"/>
              </a:rPr>
              <a:t>Les règlements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4" action="ppaction://hlinksldjump"/>
              </a:rPr>
              <a:t>REACH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44552" y="2173929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5" action="ppaction://hlinksldjump"/>
              </a:rPr>
              <a:t>Les éco-labels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6" action="ppaction://hlinksldjump"/>
              </a:rPr>
              <a:t>NF environnement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7" action="ppaction://hlinksldjump"/>
              </a:rPr>
              <a:t>EU Ecolabel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8" action="ppaction://hlinksldjump"/>
              </a:rPr>
              <a:t>Les normes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19" action="ppaction://hlinksldjump"/>
              </a:rPr>
              <a:t>ISO 14001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20" action="ppaction://hlinksldjump"/>
              </a:rPr>
              <a:t>ISO 14040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21" action="ppaction://hlinksldjump"/>
              </a:rPr>
              <a:t>ISO 26000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5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22" action="ppaction://hlinksldjump"/>
              </a:rPr>
              <a:t>NF P 01-010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05074" y="4900607"/>
            <a:ext cx="139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Les logos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Définir les bonnes pratiques en matière de responsabilité sociétale. Elles proposent un cadre pour permettre à une organisation (entreprise publique, privée, association…) de :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Mettre en place des pratiques pour améliorer son impact sur l'environnement et sur la société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Rendre compte des actions menées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NORMES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20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ISO 26000</a:t>
            </a:r>
          </a:p>
        </p:txBody>
      </p:sp>
      <p:pic>
        <p:nvPicPr>
          <p:cNvPr id="9" name="Picture 2" descr="C:\Documents and Settings\david\Bureau\Image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95621" y="1132745"/>
            <a:ext cx="1423359" cy="136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Cette norme applique les normes ISO 14040, ISO 14044 et la norme ISO 14025 au cas particulier des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matériaux de construction </a:t>
            </a:r>
            <a:r>
              <a:rPr lang="fr-FR" dirty="0">
                <a:latin typeface="Arial" pitchFamily="34" charset="0"/>
                <a:cs typeface="Arial" pitchFamily="34" charset="0"/>
              </a:rPr>
              <a:t>et défini des règles d'une ACV pour ces produits. 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la norme propose une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liste des impacts pertinents </a:t>
            </a:r>
            <a:r>
              <a:rPr lang="fr-FR" dirty="0">
                <a:latin typeface="Arial" pitchFamily="34" charset="0"/>
                <a:cs typeface="Arial" pitchFamily="34" charset="0"/>
              </a:rPr>
              <a:t>pour évaluer la contribution des produits à la qualité environnementale des ouvrages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Blip>
                <a:blip r:embed="rId3"/>
              </a:buBlip>
            </a:pPr>
            <a:endParaRPr lang="fr-FR" b="1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</a:rPr>
              <a:t>La déclaration environnementale et sanitaire du matériau s'effectue par le moyen des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fiches de caractéristiques environnementales et sanitaires (FDES) </a:t>
            </a:r>
            <a:r>
              <a:rPr lang="fr-FR" dirty="0">
                <a:latin typeface="Arial" pitchFamily="34" charset="0"/>
                <a:cs typeface="Arial" pitchFamily="34" charset="0"/>
              </a:rPr>
              <a:t>établies volontairement par les producteurs.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NORMES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21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NF P 01-010</a:t>
            </a:r>
          </a:p>
        </p:txBody>
      </p:sp>
      <p:pic>
        <p:nvPicPr>
          <p:cNvPr id="9" name="Picture 2" descr="C:\Documents and Settings\david\Bureau\Image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0700" y="1270767"/>
            <a:ext cx="1689451" cy="107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70340" y="2106998"/>
            <a:ext cx="596947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Produits dont la consommation électrique est la plus faible</a:t>
            </a:r>
            <a:endParaRPr lang="fr-FR" sz="12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 Indique que le produit est recyclable  mais rien ne garanti que le produit soit recyclé.</a:t>
            </a:r>
          </a:p>
          <a:p>
            <a:pPr algn="just">
              <a:buBlip>
                <a:blip r:embed="rId3"/>
              </a:buBlip>
            </a:pP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Gestion durable des forêts</a:t>
            </a:r>
          </a:p>
          <a:p>
            <a:pPr algn="just"/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LOGOS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22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C:\Documents and Settings\david\Bureau\Image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2411" y="2109252"/>
            <a:ext cx="1087308" cy="57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292" y="2764947"/>
            <a:ext cx="835080" cy="74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73373" y="3689410"/>
            <a:ext cx="695972" cy="77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88546" y="5345682"/>
            <a:ext cx="986107" cy="9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1130060" y="4770733"/>
            <a:ext cx="8013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Attention au confusion avec ce logo, il ne signifie pas recyclable !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311878" y="5407659"/>
            <a:ext cx="6650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Arboré par 90 % des emballages il ne signifie pas que le produit est recyclable. Mais que l'entreprise qui l'a fabriqué participe financièrement aux programmes de recyclage des emballages ménagers.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76113" y="1768415"/>
            <a:ext cx="596947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Arial" pitchFamily="34" charset="0"/>
                <a:cs typeface="Arial" pitchFamily="34" charset="0"/>
              </a:rPr>
              <a:t> </a:t>
            </a:r>
            <a:br>
              <a:rPr lang="fr-FR" sz="1400" dirty="0"/>
            </a:br>
            <a:endParaRPr lang="fr-FR" sz="1400" dirty="0"/>
          </a:p>
          <a:p>
            <a:pPr algn="just">
              <a:buBlip>
                <a:blip r:embed="rId3"/>
              </a:buBlip>
            </a:pPr>
            <a:r>
              <a:rPr lang="fr-FR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>
                <a:latin typeface="Arial" pitchFamily="34" charset="0"/>
                <a:cs typeface="Arial" pitchFamily="34" charset="0"/>
              </a:rPr>
              <a:t>C</a:t>
            </a:r>
            <a:r>
              <a:rPr lang="fr-FR" sz="1400" dirty="0"/>
              <a:t>e sigle indique que l'acier  est  recyclable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br>
              <a:rPr lang="fr-FR" sz="1400" dirty="0"/>
            </a:br>
            <a:br>
              <a:rPr lang="fr-FR" sz="1400" dirty="0"/>
            </a:br>
            <a:endParaRPr lang="fr-FR" sz="1400" dirty="0"/>
          </a:p>
          <a:p>
            <a:pPr algn="just">
              <a:buBlip>
                <a:blip r:embed="rId3"/>
              </a:buBlip>
            </a:pPr>
            <a:endParaRPr lang="fr-FR" sz="12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 C</a:t>
            </a:r>
            <a:r>
              <a:rPr lang="fr-FR" sz="1400" dirty="0"/>
              <a:t>e sigle indique que l'aluminium est recyclable.</a:t>
            </a: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sz="1400" dirty="0">
                <a:latin typeface="Arial" pitchFamily="34" charset="0"/>
                <a:cs typeface="Arial" pitchFamily="34" charset="0"/>
              </a:rPr>
              <a:t> C</a:t>
            </a:r>
            <a:r>
              <a:rPr lang="fr-FR" sz="1400" dirty="0"/>
              <a:t>e sigle indique que le verre est recyclable.</a:t>
            </a:r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endParaRPr lang="fr-FR" sz="1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LOGOS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23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pic>
        <p:nvPicPr>
          <p:cNvPr id="9" name="Picture 2" descr="C:\Documents and Settings\david\Bureau\Image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967" y="1885231"/>
            <a:ext cx="1181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98979" y="3054470"/>
            <a:ext cx="9810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64294" y="4700768"/>
            <a:ext cx="1027089" cy="93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71336" y="2081117"/>
            <a:ext cx="510683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Arial" pitchFamily="34" charset="0"/>
                <a:cs typeface="Arial" pitchFamily="34" charset="0"/>
              </a:rPr>
              <a:t>  </a:t>
            </a:r>
            <a:endParaRPr lang="fr-FR" dirty="0"/>
          </a:p>
          <a:p>
            <a:r>
              <a:rPr lang="fr-FR" dirty="0"/>
              <a:t>Ce logo indique le type de plastique : </a:t>
            </a:r>
          </a:p>
          <a:p>
            <a:br>
              <a:rPr lang="fr-FR" dirty="0"/>
            </a:br>
            <a:r>
              <a:rPr lang="fr-FR" dirty="0"/>
              <a:t>1 - PETE - polyéthylène </a:t>
            </a:r>
            <a:r>
              <a:rPr lang="fr-FR" dirty="0" err="1"/>
              <a:t>téréphatalate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2 - PEHD - polyéthylène haute densité </a:t>
            </a:r>
            <a:br>
              <a:rPr lang="fr-FR" dirty="0"/>
            </a:br>
            <a:r>
              <a:rPr lang="fr-FR" dirty="0"/>
              <a:t>3 - PVC ou V - polychlorure de vinyle </a:t>
            </a:r>
            <a:br>
              <a:rPr lang="fr-FR" dirty="0"/>
            </a:br>
            <a:r>
              <a:rPr lang="fr-FR" dirty="0"/>
              <a:t>4 - PELD ou LDPE - polyéthylène basse densité </a:t>
            </a:r>
            <a:br>
              <a:rPr lang="fr-FR" dirty="0"/>
            </a:br>
            <a:r>
              <a:rPr lang="fr-FR" dirty="0"/>
              <a:t>5 - PP - polypropylène </a:t>
            </a:r>
            <a:br>
              <a:rPr lang="fr-FR" dirty="0"/>
            </a:br>
            <a:r>
              <a:rPr lang="fr-FR" dirty="0"/>
              <a:t>6 - PS - polystyrène </a:t>
            </a:r>
            <a:br>
              <a:rPr lang="fr-FR" dirty="0"/>
            </a:br>
            <a:r>
              <a:rPr lang="fr-FR" dirty="0"/>
              <a:t>7 - autre plastique</a:t>
            </a:r>
          </a:p>
          <a:p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Actuellement seul le 1 PETE, le 2 PEHD et le 5 PP sont aujourd'hui correctement recyclés. 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LOGOS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24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88" y="3017538"/>
            <a:ext cx="2598042" cy="154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474452" y="1414580"/>
            <a:ext cx="468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Plastiques Recyclables ou non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642910" y="5856300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5357826"/>
            <a:ext cx="9144000" cy="571500"/>
          </a:xfrm>
        </p:spPr>
        <p:txBody>
          <a:bodyPr/>
          <a:lstStyle/>
          <a:p>
            <a:pPr algn="r"/>
            <a:r>
              <a:rPr lang="fr-FR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FIN</a:t>
            </a:r>
          </a:p>
        </p:txBody>
      </p:sp>
      <p:pic>
        <p:nvPicPr>
          <p:cNvPr id="5" name="Picture 2" descr="C:\Documents and Settings\david\Bureau\STI2D\Le développement durable\Etude de cas - Cyclopousse\terre_verte_deux_mains_developpement_durable_optimise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93406" y="2406875"/>
            <a:ext cx="2357454" cy="2147123"/>
          </a:xfrm>
          <a:prstGeom prst="rect">
            <a:avLst/>
          </a:prstGeom>
          <a:noFill/>
        </p:spPr>
      </p:pic>
      <p:pic>
        <p:nvPicPr>
          <p:cNvPr id="7" name="Picture 2" descr="C:\Documents and Settings\david\Bureau\Image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4037" y="1435750"/>
            <a:ext cx="969963" cy="323850"/>
          </a:xfrm>
          <a:prstGeom prst="rect">
            <a:avLst/>
          </a:prstGeom>
          <a:noFill/>
        </p:spPr>
      </p:pic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720749" y="2927346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42942" y="2428872"/>
            <a:ext cx="6786578" cy="571500"/>
          </a:xfrm>
        </p:spPr>
        <p:txBody>
          <a:bodyPr/>
          <a:lstStyle/>
          <a:p>
            <a:pPr algn="l"/>
            <a:r>
              <a:rPr lang="fr-FR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Définitions</a:t>
            </a:r>
          </a:p>
        </p:txBody>
      </p:sp>
      <p:pic>
        <p:nvPicPr>
          <p:cNvPr id="7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45183" y="2664840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C'est une recommandation non applicable directement dans les états membres. Elles doit être traduite dans les textes nationaux.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97731" y="1126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DÉFINITIONS</a:t>
            </a: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97845" y="6052569"/>
            <a:ext cx="2895600" cy="476250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>
          <a:xfrm>
            <a:off x="6626845" y="6052569"/>
            <a:ext cx="2133600" cy="476250"/>
          </a:xfrm>
        </p:spPr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4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94394" y="2521964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740631" y="2082246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Directive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59563" y="3450658"/>
            <a:ext cx="360278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5" action="ppaction://hlinksldjump"/>
              </a:rPr>
              <a:t>Directive RoHS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6" action="ppaction://hlinksldjump"/>
              </a:rPr>
              <a:t>Directive DEEE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7" action="ppaction://hlinksldjump"/>
              </a:rPr>
              <a:t>Directive EUP</a:t>
            </a: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8" action="ppaction://hlinksldjump"/>
              </a:rPr>
              <a:t>Directives sur les batteries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:\Documents and Settings\david\Bureau\Image1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74037" y="1950460"/>
            <a:ext cx="969963" cy="323850"/>
          </a:xfrm>
          <a:prstGeom prst="rect">
            <a:avLst/>
          </a:prstGeom>
          <a:noFill/>
        </p:spPr>
      </p:pic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29673" y="3570976"/>
            <a:ext cx="16668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45183" y="2400297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C'est une loi communautaire applicable directement dans tous les états membres sans qu'il soit besoin de la traduire dans les textes nationaux.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776830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DÉFINITIONS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>
          <a:xfrm>
            <a:off x="6553200" y="6133082"/>
            <a:ext cx="2133600" cy="476250"/>
          </a:xfrm>
        </p:spPr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5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94394" y="2257421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740631" y="1817703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Règlement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1859563" y="3485984"/>
            <a:ext cx="2948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 </a:t>
            </a:r>
            <a:r>
              <a:rPr lang="fr-FR" dirty="0">
                <a:latin typeface="Arial" pitchFamily="34" charset="0"/>
                <a:cs typeface="Arial" pitchFamily="34" charset="0"/>
                <a:hlinkClick r:id="rId5" action="ppaction://hlinksldjump"/>
              </a:rPr>
              <a:t>Règlement REACH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74037" y="1685917"/>
            <a:ext cx="969963" cy="323850"/>
          </a:xfrm>
          <a:prstGeom prst="rect">
            <a:avLst/>
          </a:prstGeom>
          <a:noFill/>
        </p:spPr>
      </p:pic>
      <p:sp>
        <p:nvSpPr>
          <p:cNvPr id="11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245815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 l="14508" r="14828"/>
          <a:stretch>
            <a:fillRect/>
          </a:stretch>
        </p:blipFill>
        <p:spPr bwMode="auto">
          <a:xfrm>
            <a:off x="5348377" y="3440862"/>
            <a:ext cx="1664898" cy="235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71538" y="285749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C'est un système de reconnaissance volontaire de la qualité particulière d'un produit ou d'un service.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DÉFINITIONS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6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Label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071538" y="3568487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Dans le domaine de l’environnement, on parle d’écolabel</a:t>
            </a:r>
          </a:p>
        </p:txBody>
      </p:sp>
      <p:sp>
        <p:nvSpPr>
          <p:cNvPr id="9" name="Rectangle 8"/>
          <p:cNvSpPr/>
          <p:nvPr/>
        </p:nvSpPr>
        <p:spPr>
          <a:xfrm>
            <a:off x="1785918" y="4131238"/>
            <a:ext cx="27948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5" action="ppaction://hlinksldjump"/>
              </a:rPr>
              <a:t>NF environnement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latin typeface="Arial" pitchFamily="34" charset="0"/>
                <a:cs typeface="Arial" pitchFamily="34" charset="0"/>
                <a:hlinkClick r:id="rId6" action="ppaction://hlinksldjump"/>
              </a:rPr>
              <a:t>EU Ecolabel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david\Bureau\Image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4098" y="4373592"/>
            <a:ext cx="955930" cy="139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720749" y="2927346"/>
            <a:ext cx="7851779" cy="158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42942" y="2428872"/>
            <a:ext cx="6786578" cy="571500"/>
          </a:xfrm>
        </p:spPr>
        <p:txBody>
          <a:bodyPr/>
          <a:lstStyle/>
          <a:p>
            <a:pPr algn="l"/>
            <a:r>
              <a:rPr lang="fr-FR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Directives</a:t>
            </a:r>
          </a:p>
        </p:txBody>
      </p:sp>
      <p:pic>
        <p:nvPicPr>
          <p:cNvPr id="7" name="Picture 2" descr="C:\Documents and Settings\david\Bureau\Image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dirty="0">
                <a:latin typeface="Arial" pitchFamily="34" charset="0"/>
                <a:cs typeface="Arial" pitchFamily="34" charset="0"/>
              </a:rPr>
              <a:t>estriction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dirty="0">
                <a:latin typeface="Arial" pitchFamily="34" charset="0"/>
                <a:cs typeface="Arial" pitchFamily="34" charset="0"/>
              </a:rPr>
              <a:t>f the use of certain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dirty="0">
                <a:latin typeface="Arial" pitchFamily="34" charset="0"/>
                <a:cs typeface="Arial" pitchFamily="34" charset="0"/>
              </a:rPr>
              <a:t>azardous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ubstances in electrical and electronic equipment</a:t>
            </a: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Restriction de l'utilisation de certaines substances dangereuses dans les équipements électriques et électroniques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Objectifs :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Réduire la nocivité des déchets en limitant l’utilisation de :</a:t>
            </a:r>
          </a:p>
          <a:p>
            <a:pPr lvl="2" algn="just"/>
            <a:r>
              <a:rPr lang="fr-FR" b="1" dirty="0">
                <a:latin typeface="Arial" pitchFamily="34" charset="0"/>
                <a:cs typeface="Arial" pitchFamily="34" charset="0"/>
              </a:rPr>
              <a:t>Métaux lourds :</a:t>
            </a:r>
            <a:r>
              <a:rPr lang="fr-FR" dirty="0">
                <a:latin typeface="Arial" pitchFamily="34" charset="0"/>
                <a:cs typeface="Arial" pitchFamily="34" charset="0"/>
              </a:rPr>
              <a:t> plomb, mercure, cadmium, chrome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hexavalent</a:t>
            </a:r>
            <a:endParaRPr lang="fr-FR" dirty="0">
              <a:latin typeface="Arial" pitchFamily="34" charset="0"/>
              <a:cs typeface="Arial" pitchFamily="34" charset="0"/>
            </a:endParaRPr>
          </a:p>
          <a:p>
            <a:pPr lvl="2" algn="just"/>
            <a:r>
              <a:rPr lang="fr-FR" b="1" dirty="0">
                <a:latin typeface="Arial" pitchFamily="34" charset="0"/>
                <a:cs typeface="Arial" pitchFamily="34" charset="0"/>
              </a:rPr>
              <a:t>Ignifugeants halogénés :</a:t>
            </a: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polybromobiphényles</a:t>
            </a:r>
            <a:r>
              <a:rPr lang="fr-FR" dirty="0">
                <a:latin typeface="Arial" pitchFamily="34" charset="0"/>
                <a:cs typeface="Arial" pitchFamily="34" charset="0"/>
              </a:rPr>
              <a:t> (PBB),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polybromodiphényléthers</a:t>
            </a:r>
            <a:r>
              <a:rPr lang="fr-FR" dirty="0">
                <a:latin typeface="Arial" pitchFamily="34" charset="0"/>
                <a:cs typeface="Arial" pitchFamily="34" charset="0"/>
              </a:rPr>
              <a:t> 	(PBDE) 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Votée en 2003, appliquée en 2006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DIRECTIVES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8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 directive RoHS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0820" y="5747876"/>
            <a:ext cx="1133629" cy="73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17252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9602" y="1187749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8662" y="2857496"/>
            <a:ext cx="7643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D</a:t>
            </a:r>
            <a:r>
              <a:rPr lang="fr-FR" dirty="0">
                <a:latin typeface="Arial" pitchFamily="34" charset="0"/>
                <a:cs typeface="Arial" pitchFamily="34" charset="0"/>
              </a:rPr>
              <a:t>échets d'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É</a:t>
            </a:r>
            <a:r>
              <a:rPr lang="fr-FR" dirty="0">
                <a:latin typeface="Arial" pitchFamily="34" charset="0"/>
                <a:cs typeface="Arial" pitchFamily="34" charset="0"/>
              </a:rPr>
              <a:t>quipements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É</a:t>
            </a:r>
            <a:r>
              <a:rPr lang="fr-FR" dirty="0">
                <a:latin typeface="Arial" pitchFamily="34" charset="0"/>
                <a:cs typeface="Arial" pitchFamily="34" charset="0"/>
              </a:rPr>
              <a:t>lectriques et 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É</a:t>
            </a:r>
            <a:r>
              <a:rPr lang="fr-FR" dirty="0">
                <a:latin typeface="Arial" pitchFamily="34" charset="0"/>
                <a:cs typeface="Arial" pitchFamily="34" charset="0"/>
              </a:rPr>
              <a:t>lectroniques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Waste Electronic and Electrical Equipment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WEEE</a:t>
            </a:r>
            <a:endParaRPr lang="fr-FR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Objectifs :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Organiser la gestion des déchets</a:t>
            </a:r>
          </a:p>
          <a:p>
            <a:pPr lvl="1" algn="just">
              <a:buBlip>
                <a:blip r:embed="rId4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Les DEEE ménagers sont collectés soit par la distribution, dans le cadre du « un pour un » (le distributeur reprend l’ancien équipement lors de la vente d’un nouveau) ; soit en déchèterie, soit par les opérateurs du réemploi, lorsque les équipements peuvent être réutilisés. Les DEEE collectés sont traités par des éco-organismes, qui garantissent un haut niveau de dépollution et de recyclage.</a:t>
            </a:r>
          </a:p>
          <a:p>
            <a:pPr algn="just"/>
            <a:endParaRPr lang="fr-FR" sz="1400" dirty="0"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fr-FR" dirty="0">
                <a:latin typeface="Arial" pitchFamily="34" charset="0"/>
                <a:cs typeface="Arial" pitchFamily="34" charset="0"/>
              </a:rPr>
              <a:t> Votée en 2003, appliquée en 2005</a:t>
            </a:r>
          </a:p>
          <a:p>
            <a:pPr algn="just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24086" y="1888973"/>
            <a:ext cx="542900" cy="4789662"/>
          </a:xfrm>
        </p:spPr>
        <p:txBody>
          <a:bodyPr vert="vert270"/>
          <a:lstStyle/>
          <a:p>
            <a:pPr algn="l"/>
            <a:r>
              <a:rPr lang="fr-FR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LES DIRECTIVES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3766E3-4C9B-9E43-802D-5471305DE615}" type="slidenum">
              <a:rPr lang="fr-FR" smtClean="0">
                <a:solidFill>
                  <a:schemeClr val="tx1">
                    <a:alpha val="50000"/>
                  </a:schemeClr>
                </a:solidFill>
              </a:rPr>
              <a:pPr algn="r"/>
              <a:t>9</a:t>
            </a:fld>
            <a:endParaRPr lang="fr-FR" dirty="0">
              <a:solidFill>
                <a:schemeClr val="tx1">
                  <a:alpha val="50000"/>
                </a:schemeClr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20749" y="2714620"/>
            <a:ext cx="7851779" cy="158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itre 8"/>
          <p:cNvSpPr txBox="1">
            <a:spLocks/>
          </p:cNvSpPr>
          <p:nvPr/>
        </p:nvSpPr>
        <p:spPr>
          <a:xfrm>
            <a:off x="666986" y="2274902"/>
            <a:ext cx="5472122" cy="5825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 directive DEEE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9108" y="1219008"/>
            <a:ext cx="974816" cy="123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Documents and Settings\david\Bureau\Image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2143116"/>
            <a:ext cx="969963" cy="323850"/>
          </a:xfrm>
          <a:prstGeom prst="rect">
            <a:avLst/>
          </a:prstGeom>
          <a:noFill/>
        </p:spPr>
      </p:pic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25000"/>
                  </a:schemeClr>
                </a:solidFill>
                <a:latin typeface="Arial" pitchFamily="34" charset="0"/>
                <a:cs typeface="Arial" pitchFamily="34" charset="0"/>
              </a:rPr>
              <a:t>Normes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81433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NORMES</a:t>
            </a:r>
            <a:r>
              <a:rPr kumimoji="0" lang="fr-FR" sz="5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éveloppement</a:t>
            </a:r>
            <a:r>
              <a:rPr lang="fr-FR" sz="5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4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fr-FR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urable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ndulation">
  <a:themeElements>
    <a:clrScheme name="Ondulation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ul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ulation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ulation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1280</Words>
  <Application>Microsoft Office PowerPoint</Application>
  <PresentationFormat>Affichage à l'écran (4:3)</PresentationFormat>
  <Paragraphs>246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Arial</vt:lpstr>
      <vt:lpstr>Wingdings</vt:lpstr>
      <vt:lpstr>Ondulation</vt:lpstr>
      <vt:lpstr> NORMES  et DEVELOPPEMENT DURABLE</vt:lpstr>
      <vt:lpstr>Présentation PowerPoint</vt:lpstr>
      <vt:lpstr>Définitions</vt:lpstr>
      <vt:lpstr>DÉFINITIONS</vt:lpstr>
      <vt:lpstr>DÉFINITIONS</vt:lpstr>
      <vt:lpstr>DÉFINITIONS</vt:lpstr>
      <vt:lpstr>Les Directives</vt:lpstr>
      <vt:lpstr>LES DIRECTIVES</vt:lpstr>
      <vt:lpstr>LES DIRECTIVES</vt:lpstr>
      <vt:lpstr>LES DIRECTIVES</vt:lpstr>
      <vt:lpstr>LES DIRECTIVES</vt:lpstr>
      <vt:lpstr>Les Règlements</vt:lpstr>
      <vt:lpstr>LES RÈGLEMENTS</vt:lpstr>
      <vt:lpstr>Les éco-labels</vt:lpstr>
      <vt:lpstr>LES ÉCO-LABELS</vt:lpstr>
      <vt:lpstr>LES ÉCO-LABELS</vt:lpstr>
      <vt:lpstr>Les Normes</vt:lpstr>
      <vt:lpstr>LES NORMES</vt:lpstr>
      <vt:lpstr>LES NORMES</vt:lpstr>
      <vt:lpstr>LES NORMES</vt:lpstr>
      <vt:lpstr>LES NORMES</vt:lpstr>
      <vt:lpstr>LES LOGOS</vt:lpstr>
      <vt:lpstr>LES LOGOS</vt:lpstr>
      <vt:lpstr>LES LOGOS</vt:lpstr>
      <vt:lpstr>FIN</vt:lpstr>
    </vt:vector>
  </TitlesOfParts>
  <Company>Lycée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L'éfficacité énergétique</dc:title>
  <dc:creator>Administrateur</dc:creator>
  <cp:lastModifiedBy>Cousin Hub</cp:lastModifiedBy>
  <cp:revision>86</cp:revision>
  <dcterms:created xsi:type="dcterms:W3CDTF">2008-03-30T15:24:00Z</dcterms:created>
  <dcterms:modified xsi:type="dcterms:W3CDTF">2020-08-29T08:53:53Z</dcterms:modified>
</cp:coreProperties>
</file>